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9939338" cy="1436846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6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7C80"/>
    <a:srgbClr val="FF6699"/>
    <a:srgbClr val="0066FF"/>
    <a:srgbClr val="0099FF"/>
    <a:srgbClr val="FF66CC"/>
    <a:srgbClr val="FF3300"/>
    <a:srgbClr val="000099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 varScale="1">
        <p:scale>
          <a:sx n="66" d="100"/>
          <a:sy n="66" d="100"/>
        </p:scale>
        <p:origin x="1878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4526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4307765" cy="718097"/>
          </a:xfrm>
          <a:prstGeom prst="rect">
            <a:avLst/>
          </a:prstGeom>
        </p:spPr>
        <p:txBody>
          <a:bodyPr vert="horz" lIns="125021" tIns="62512" rIns="125021" bIns="62512" rtlCol="0"/>
          <a:lstStyle>
            <a:lvl1pPr algn="l">
              <a:defRPr sz="15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424" y="1"/>
            <a:ext cx="4307765" cy="718097"/>
          </a:xfrm>
          <a:prstGeom prst="rect">
            <a:avLst/>
          </a:prstGeom>
        </p:spPr>
        <p:txBody>
          <a:bodyPr vert="horz" lIns="125021" tIns="62512" rIns="125021" bIns="62512" rtlCol="0"/>
          <a:lstStyle>
            <a:lvl1pPr algn="r">
              <a:defRPr sz="15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2017/4/6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13648192"/>
            <a:ext cx="4307765" cy="718095"/>
          </a:xfrm>
          <a:prstGeom prst="rect">
            <a:avLst/>
          </a:prstGeom>
        </p:spPr>
        <p:txBody>
          <a:bodyPr vert="horz" lIns="125021" tIns="62512" rIns="125021" bIns="62512" rtlCol="0" anchor="b"/>
          <a:lstStyle>
            <a:lvl1pPr algn="l">
              <a:defRPr sz="15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424" y="13648192"/>
            <a:ext cx="4307765" cy="718095"/>
          </a:xfrm>
          <a:prstGeom prst="rect">
            <a:avLst/>
          </a:prstGeom>
        </p:spPr>
        <p:txBody>
          <a:bodyPr vert="horz" lIns="125021" tIns="62512" rIns="125021" bIns="62512" rtlCol="0" anchor="b"/>
          <a:lstStyle>
            <a:lvl1pPr algn="r">
              <a:defRPr sz="15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4"/>
            <a:ext cx="4307045" cy="720917"/>
          </a:xfrm>
          <a:prstGeom prst="rect">
            <a:avLst/>
          </a:prstGeom>
        </p:spPr>
        <p:txBody>
          <a:bodyPr vert="horz" lIns="132849" tIns="66425" rIns="132849" bIns="66425" rtlCol="0"/>
          <a:lstStyle>
            <a:lvl1pPr algn="l">
              <a:defRPr sz="15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2" y="4"/>
            <a:ext cx="4307045" cy="720917"/>
          </a:xfrm>
          <a:prstGeom prst="rect">
            <a:avLst/>
          </a:prstGeom>
        </p:spPr>
        <p:txBody>
          <a:bodyPr vert="horz" lIns="132849" tIns="66425" rIns="132849" bIns="66425" rtlCol="0"/>
          <a:lstStyle>
            <a:lvl1pPr algn="r">
              <a:defRPr sz="15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2017/4/6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0088" y="1793875"/>
            <a:ext cx="3459162" cy="4852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849" tIns="66425" rIns="132849" bIns="6642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914828"/>
            <a:ext cx="7951470" cy="5657582"/>
          </a:xfrm>
          <a:prstGeom prst="rect">
            <a:avLst/>
          </a:prstGeom>
        </p:spPr>
        <p:txBody>
          <a:bodyPr vert="horz" lIns="132849" tIns="66425" rIns="132849" bIns="6642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13647552"/>
            <a:ext cx="4307045" cy="720916"/>
          </a:xfrm>
          <a:prstGeom prst="rect">
            <a:avLst/>
          </a:prstGeom>
        </p:spPr>
        <p:txBody>
          <a:bodyPr vert="horz" lIns="132849" tIns="66425" rIns="132849" bIns="66425" rtlCol="0" anchor="b"/>
          <a:lstStyle>
            <a:lvl1pPr algn="l">
              <a:defRPr sz="15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2" y="13647552"/>
            <a:ext cx="4307045" cy="720916"/>
          </a:xfrm>
          <a:prstGeom prst="rect">
            <a:avLst/>
          </a:prstGeom>
        </p:spPr>
        <p:txBody>
          <a:bodyPr vert="horz" lIns="132849" tIns="66425" rIns="132849" bIns="66425" rtlCol="0" anchor="b"/>
          <a:lstStyle>
            <a:lvl1pPr algn="r">
              <a:defRPr sz="15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jpe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jpe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Server-win\share\アスクル関連\Askul_Parts_1216\DATA\012_912d_eikaiwa\ba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4651"/>
            <a:ext cx="7775576" cy="10909301"/>
          </a:xfrm>
          <a:prstGeom prst="rect">
            <a:avLst/>
          </a:prstGeom>
          <a:noFill/>
        </p:spPr>
      </p:pic>
      <p:pic>
        <p:nvPicPr>
          <p:cNvPr id="1026" name="Picture 2" descr="C:\Documents and Settings\Administrator\デスクトップ\アスクル\DATA\012_912d_eikaiwa\ppt\hikouk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37" y="3671888"/>
            <a:ext cx="6989763" cy="214312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デスクトップ\アスクル\DATA\012_912d_eikaiwa\ppt\sen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68650" y="3790950"/>
            <a:ext cx="38100" cy="2019300"/>
          </a:xfrm>
          <a:prstGeom prst="rect">
            <a:avLst/>
          </a:prstGeom>
          <a:noFill/>
        </p:spPr>
      </p:pic>
      <p:pic>
        <p:nvPicPr>
          <p:cNvPr id="3" name="Picture 4" descr="C:\Documents and Settings\Administrator\デスクトップ\アスクル\DATA\012_912d_eikaiwa\ppt\sen_yok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1460" y="5013960"/>
            <a:ext cx="1625600" cy="254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デスクトップ\アスクル\DATA\012_912d_eikaiwa\ppt\sen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9700" y="3702050"/>
            <a:ext cx="38100" cy="2019300"/>
          </a:xfrm>
          <a:prstGeom prst="rect">
            <a:avLst/>
          </a:prstGeom>
          <a:noFill/>
        </p:spPr>
      </p:pic>
      <p:pic>
        <p:nvPicPr>
          <p:cNvPr id="4" name="Picture 6" descr="C:\Documents and Settings\Administrator\デスクトップ\アスクル\DATA\012_912d_eikaiwa\ppt\sen_yoko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24225" y="5019675"/>
            <a:ext cx="1752600" cy="25400"/>
          </a:xfrm>
          <a:prstGeom prst="rect">
            <a:avLst/>
          </a:prstGeom>
          <a:noFill/>
        </p:spPr>
      </p:pic>
      <p:pic>
        <p:nvPicPr>
          <p:cNvPr id="62" name="Picture 6" descr="C:\Documents and Settings\Administrator\デスクトップ\アスクル\DATA\012_912d_eikaiwa\ppt\sen_yoko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3605" y="5019675"/>
            <a:ext cx="1752600" cy="25400"/>
          </a:xfrm>
          <a:prstGeom prst="rect">
            <a:avLst/>
          </a:prstGeom>
          <a:noFill/>
        </p:spPr>
      </p:pic>
      <p:pic>
        <p:nvPicPr>
          <p:cNvPr id="1046" name="Picture 22" descr="\\Server-win\share\アスクル関連\Askul_Parts_1216\DATA\012_912d_eikaiwa\waku0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89833" y="7589209"/>
            <a:ext cx="2419611" cy="431438"/>
          </a:xfrm>
          <a:prstGeom prst="rect">
            <a:avLst/>
          </a:prstGeom>
          <a:noFill/>
        </p:spPr>
      </p:pic>
      <p:pic>
        <p:nvPicPr>
          <p:cNvPr id="1045" name="Picture 21" descr="\\Server-win\share\アスクル関連\Askul_Parts_1216\DATA\012_912d_eikaiwa\waku0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31615" y="6147753"/>
            <a:ext cx="3330051" cy="1339696"/>
          </a:xfrm>
          <a:prstGeom prst="rect">
            <a:avLst/>
          </a:prstGeom>
          <a:noFill/>
        </p:spPr>
      </p:pic>
      <p:pic>
        <p:nvPicPr>
          <p:cNvPr id="1039" name="Picture 15" descr="\\Server-win\share\アスクル関連\Askul_Parts_1216\DATA\012_912d_eikaiwa\waku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6725" y="6153150"/>
            <a:ext cx="3524250" cy="2057400"/>
          </a:xfrm>
          <a:prstGeom prst="rect">
            <a:avLst/>
          </a:prstGeom>
          <a:noFill/>
        </p:spPr>
      </p:pic>
      <p:pic>
        <p:nvPicPr>
          <p:cNvPr id="1028" name="Picture 4" descr="\\Server-win\share\アスクル関連\Askul_Parts_1216\DATA\012_912d_eikaiwa\ribo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8763" y="1138238"/>
            <a:ext cx="7254875" cy="2487612"/>
          </a:xfrm>
          <a:prstGeom prst="rect">
            <a:avLst/>
          </a:prstGeom>
          <a:noFill/>
        </p:spPr>
      </p:pic>
      <p:sp>
        <p:nvSpPr>
          <p:cNvPr id="34" name="テキスト ボックス 33"/>
          <p:cNvSpPr txBox="1"/>
          <p:nvPr/>
        </p:nvSpPr>
        <p:spPr>
          <a:xfrm>
            <a:off x="2845608" y="704002"/>
            <a:ext cx="202331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00" b="1" dirty="0" smtClean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め</a:t>
            </a:r>
            <a:r>
              <a:rPr lang="ja-JP" altLang="en-US" sz="1700" b="1" dirty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ざ</a:t>
            </a:r>
            <a:r>
              <a:rPr lang="ja-JP" altLang="en-US" sz="1700" b="1" dirty="0" smtClean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せ</a:t>
            </a:r>
            <a:r>
              <a:rPr lang="en-US" altLang="ja-JP" sz="1700" b="1" dirty="0" smtClean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100</a:t>
            </a:r>
            <a:r>
              <a:rPr lang="ja-JP" altLang="en-US" sz="1700" b="1" dirty="0" smtClean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万語</a:t>
            </a:r>
            <a:r>
              <a:rPr lang="ja-JP" altLang="en-US" sz="1700" b="1" dirty="0" smtClean="0">
                <a:solidFill>
                  <a:schemeClr val="bg1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！！</a:t>
            </a:r>
            <a:endParaRPr kumimoji="1" lang="ja-JP" altLang="en-US" sz="1700" b="1" dirty="0">
              <a:solidFill>
                <a:schemeClr val="bg1"/>
              </a:solidFill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90725" y="2809875"/>
            <a:ext cx="39501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b="1" spc="300" dirty="0" smtClean="0">
                <a:ln w="17780" cmpd="sng">
                  <a:solidFill>
                    <a:srgbClr val="FF6600"/>
                  </a:solidFill>
                  <a:prstDash val="solid"/>
                  <a:miter lim="800000"/>
                </a:ln>
                <a:solidFill>
                  <a:srgbClr val="FFFF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春学期から始める英語学習</a:t>
            </a:r>
            <a:endParaRPr kumimoji="1" lang="ja-JP" altLang="en-US" sz="2200" b="1" spc="300" dirty="0">
              <a:ln w="17780" cmpd="sng">
                <a:solidFill>
                  <a:srgbClr val="FF6600"/>
                </a:solidFill>
                <a:prstDash val="solid"/>
                <a:miter lim="800000"/>
              </a:ln>
              <a:solidFill>
                <a:srgbClr val="FFFF66"/>
              </a:solidFill>
              <a:effectLst>
                <a:outerShdw blurRad="50800" algn="tl" rotWithShape="0">
                  <a:srgbClr val="000000"/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pic>
        <p:nvPicPr>
          <p:cNvPr id="1030" name="Picture 6" descr="\\Server-win\share\アスクル関連\Askul_Parts_1216\DATA\012_912d_eikaiwa\kumo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7975" y="720725"/>
            <a:ext cx="1536700" cy="960438"/>
          </a:xfrm>
          <a:prstGeom prst="rect">
            <a:avLst/>
          </a:prstGeom>
          <a:noFill/>
        </p:spPr>
      </p:pic>
      <p:pic>
        <p:nvPicPr>
          <p:cNvPr id="1031" name="Picture 7" descr="\\Server-win\share\アスクル関連\Askul_Parts_1216\DATA\012_912d_eikaiwa\kumo2.png"/>
          <p:cNvPicPr>
            <a:picLocks noChangeAspect="1" noChangeArrowheads="1"/>
          </p:cNvPicPr>
          <p:nvPr/>
        </p:nvPicPr>
        <p:blipFill>
          <a:blip r:embed="rId13" cstate="print"/>
          <a:srcRect l="13346"/>
          <a:stretch>
            <a:fillRect/>
          </a:stretch>
        </p:blipFill>
        <p:spPr bwMode="auto">
          <a:xfrm>
            <a:off x="0" y="5432425"/>
            <a:ext cx="1463675" cy="890588"/>
          </a:xfrm>
          <a:prstGeom prst="rect">
            <a:avLst/>
          </a:prstGeom>
          <a:noFill/>
        </p:spPr>
      </p:pic>
      <p:pic>
        <p:nvPicPr>
          <p:cNvPr id="1033" name="Picture 9" descr="\\Server-win\share\アスクル関連\Askul_Parts_1216\DATA\012_912d_eikaiwa\sakura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49963" y="1184275"/>
            <a:ext cx="1082675" cy="622300"/>
          </a:xfrm>
          <a:prstGeom prst="rect">
            <a:avLst/>
          </a:prstGeom>
          <a:noFill/>
        </p:spPr>
      </p:pic>
      <p:pic>
        <p:nvPicPr>
          <p:cNvPr id="1034" name="Picture 10" descr="\\Server-win\share\アスクル関連\Askul_Parts_1216\DATA\012_912d_eikaiwa\sakura2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8775" y="1666875"/>
            <a:ext cx="788988" cy="704850"/>
          </a:xfrm>
          <a:prstGeom prst="rect">
            <a:avLst/>
          </a:prstGeom>
          <a:noFill/>
        </p:spPr>
      </p:pic>
      <p:pic>
        <p:nvPicPr>
          <p:cNvPr id="1035" name="Picture 11" descr="\\Server-win\share\アスクル関連\Askul_Parts_1216\DATA\012_912d_eikaiwa\sakura3.png"/>
          <p:cNvPicPr>
            <a:picLocks noChangeAspect="1" noChangeArrowheads="1"/>
          </p:cNvPicPr>
          <p:nvPr/>
        </p:nvPicPr>
        <p:blipFill>
          <a:blip r:embed="rId16" cstate="print"/>
          <a:srcRect l="17477"/>
          <a:stretch>
            <a:fillRect/>
          </a:stretch>
        </p:blipFill>
        <p:spPr bwMode="auto">
          <a:xfrm>
            <a:off x="0" y="2460625"/>
            <a:ext cx="727075" cy="850900"/>
          </a:xfrm>
          <a:prstGeom prst="rect">
            <a:avLst/>
          </a:prstGeom>
          <a:noFill/>
        </p:spPr>
      </p:pic>
      <p:pic>
        <p:nvPicPr>
          <p:cNvPr id="1036" name="Picture 12" descr="\\Server-win\share\アスクル関連\Askul_Parts_1216\DATA\012_912d_eikaiwa\sakura4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894513" y="2574925"/>
            <a:ext cx="557212" cy="622300"/>
          </a:xfrm>
          <a:prstGeom prst="rect">
            <a:avLst/>
          </a:prstGeom>
          <a:noFill/>
        </p:spPr>
      </p:pic>
      <p:pic>
        <p:nvPicPr>
          <p:cNvPr id="1037" name="Picture 13" descr="\\Server-win\share\アスクル関連\Askul_Parts_1216\DATA\012_912d_eikaiwa\sakura_hanabira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81188" y="3182938"/>
            <a:ext cx="182562" cy="207962"/>
          </a:xfrm>
          <a:prstGeom prst="rect">
            <a:avLst/>
          </a:prstGeom>
          <a:noFill/>
        </p:spPr>
      </p:pic>
      <p:pic>
        <p:nvPicPr>
          <p:cNvPr id="1038" name="Picture 14" descr="\\Server-win\share\アスクル関連\Askul_Parts_1216\DATA\012_912d_eikaiwa\sakura_usupink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309938" y="6276975"/>
            <a:ext cx="295275" cy="285750"/>
          </a:xfrm>
          <a:prstGeom prst="rect">
            <a:avLst/>
          </a:prstGeom>
          <a:noFill/>
        </p:spPr>
      </p:pic>
      <p:pic>
        <p:nvPicPr>
          <p:cNvPr id="56" name="Picture 14" descr="\\Server-win\share\アスクル関連\Askul_Parts_1216\DATA\012_912d_eikaiwa\sakura_usupink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3353" y="6317952"/>
            <a:ext cx="295275" cy="285750"/>
          </a:xfrm>
          <a:prstGeom prst="rect">
            <a:avLst/>
          </a:prstGeom>
          <a:noFill/>
        </p:spPr>
      </p:pic>
      <p:pic>
        <p:nvPicPr>
          <p:cNvPr id="1040" name="Picture 16" descr="\\Server-win\share\アスクル関連\Askul_Parts_1216\DATA\012_912d_eikaiwa\saku01.pn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57850" y="895350"/>
            <a:ext cx="190500" cy="215900"/>
          </a:xfrm>
          <a:prstGeom prst="rect">
            <a:avLst/>
          </a:prstGeom>
          <a:noFill/>
        </p:spPr>
      </p:pic>
      <p:pic>
        <p:nvPicPr>
          <p:cNvPr id="1041" name="Picture 17" descr="\\Server-win\share\アスクル関連\Askul_Parts_1216\DATA\012_912d_eikaiwa\saku02.pn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014220" y="1192530"/>
            <a:ext cx="127000" cy="190500"/>
          </a:xfrm>
          <a:prstGeom prst="rect">
            <a:avLst/>
          </a:prstGeom>
          <a:noFill/>
        </p:spPr>
      </p:pic>
      <p:pic>
        <p:nvPicPr>
          <p:cNvPr id="1042" name="Picture 18" descr="\\Server-win\share\アスクル関連\Askul_Parts_1216\DATA\012_912d_eikaiwa\saku03.pn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944245" y="2849245"/>
            <a:ext cx="368300" cy="368300"/>
          </a:xfrm>
          <a:prstGeom prst="rect">
            <a:avLst/>
          </a:prstGeom>
          <a:noFill/>
        </p:spPr>
      </p:pic>
      <p:pic>
        <p:nvPicPr>
          <p:cNvPr id="1043" name="Picture 19" descr="\\Server-win\share\アスクル関連\Askul_Parts_1216\DATA\012_912d_eikaiwa\saku04.pn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348605" y="3357245"/>
            <a:ext cx="139700" cy="114300"/>
          </a:xfrm>
          <a:prstGeom prst="rect">
            <a:avLst/>
          </a:prstGeom>
          <a:noFill/>
        </p:spPr>
      </p:pic>
      <p:pic>
        <p:nvPicPr>
          <p:cNvPr id="1044" name="Picture 20" descr="\\Server-win\share\アスクル関連\Askul_Parts_1216\DATA\012_912d_eikaiwa\saku05.png"/>
          <p:cNvPicPr>
            <a:picLocks noChangeAspect="1" noChangeArrowheads="1"/>
          </p:cNvPicPr>
          <p:nvPr/>
        </p:nvPicPr>
        <p:blipFill>
          <a:blip r:embed="rId24" cstate="print"/>
          <a:srcRect r="18712"/>
          <a:stretch>
            <a:fillRect/>
          </a:stretch>
        </p:blipFill>
        <p:spPr bwMode="auto">
          <a:xfrm>
            <a:off x="7094220" y="1572260"/>
            <a:ext cx="681355" cy="863600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1584720" y="38450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10</a:t>
            </a:r>
            <a:r>
              <a:rPr lang="ja-JP" altLang="en-US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万語達成</a:t>
            </a:r>
            <a:endParaRPr kumimoji="1" lang="ja-JP" altLang="en-US" sz="18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550936" y="383388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5</a:t>
            </a:r>
            <a:r>
              <a:rPr lang="en-US" altLang="ja-JP" sz="1800" dirty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0</a:t>
            </a:r>
            <a:r>
              <a:rPr lang="ja-JP" altLang="en-US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万語達成</a:t>
            </a:r>
            <a:endParaRPr kumimoji="1" lang="ja-JP" altLang="en-US" sz="18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206439" y="4104598"/>
            <a:ext cx="19976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横浜開港見聞録クリアファイル</a:t>
            </a:r>
            <a:endParaRPr kumimoji="1" lang="ja-JP" altLang="en-US" sz="11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486630" y="375653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100</a:t>
            </a:r>
            <a:r>
              <a:rPr lang="ja-JP" altLang="en-US" sz="18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万語達成</a:t>
            </a:r>
            <a:endParaRPr kumimoji="1" lang="ja-JP" altLang="en-US" sz="18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358437" y="4123340"/>
            <a:ext cx="18229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YNU</a:t>
            </a:r>
            <a:r>
              <a:rPr lang="ja-JP" altLang="en-US" sz="1100" dirty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ロゴ入</a:t>
            </a:r>
            <a:r>
              <a:rPr lang="ja-JP" altLang="en-US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ステンレスボトル</a:t>
            </a:r>
            <a:endParaRPr kumimoji="1" lang="ja-JP" altLang="en-US" sz="11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506160" y="6171654"/>
            <a:ext cx="136447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300" dirty="0" smtClean="0">
                <a:solidFill>
                  <a:schemeClr val="bg1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参加登録</a:t>
            </a:r>
            <a:endParaRPr kumimoji="1" lang="ja-JP" altLang="en-US" sz="2300" dirty="0">
              <a:solidFill>
                <a:schemeClr val="bg1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14659" y="6723310"/>
            <a:ext cx="32905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●</a:t>
            </a:r>
            <a:r>
              <a:rPr lang="ja-JP" altLang="en-US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 対象：　本学学生</a:t>
            </a:r>
            <a:r>
              <a:rPr lang="en-US" altLang="ja-JP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/</a:t>
            </a:r>
            <a:r>
              <a:rPr lang="ja-JP" altLang="en-US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教職員</a:t>
            </a:r>
            <a:r>
              <a:rPr lang="ja-JP" altLang="en-US" sz="13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 </a:t>
            </a:r>
            <a:endParaRPr kumimoji="1" lang="ja-JP" altLang="en-US" sz="1500" dirty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14659" y="7024315"/>
            <a:ext cx="32905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● ウェブから簡単に申請できます。</a:t>
            </a:r>
            <a:endParaRPr lang="en-US" altLang="ja-JP" sz="1300" dirty="0" smtClean="0">
              <a:solidFill>
                <a:schemeClr val="accent2">
                  <a:lumMod val="75000"/>
                </a:schemeClr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r>
              <a:rPr lang="ja-JP" altLang="en-US" sz="1300" dirty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　</a:t>
            </a:r>
            <a:r>
              <a:rPr lang="ja-JP" altLang="en-US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　スマホでも</a:t>
            </a:r>
            <a:r>
              <a:rPr lang="en-US" altLang="ja-JP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OK</a:t>
            </a:r>
            <a:r>
              <a:rPr lang="ja-JP" altLang="en-US" sz="1300" dirty="0" smtClean="0">
                <a:solidFill>
                  <a:schemeClr val="accent2">
                    <a:lumMod val="75000"/>
                  </a:schemeClr>
                </a:solidFill>
                <a:latin typeface="ＤＦＧ平成ゴシック体W9" pitchFamily="50" charset="-128"/>
                <a:ea typeface="ＤＦＧ平成ゴシック体W9" pitchFamily="50" charset="-128"/>
              </a:rPr>
              <a:t>！</a:t>
            </a:r>
            <a:endParaRPr kumimoji="1" lang="ja-JP" altLang="en-US" sz="1500" dirty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60315" y="7794245"/>
            <a:ext cx="37135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http://www.lib.ynu.ac.jp/search/tadoku-marathon.htmli</a:t>
            </a:r>
            <a:endParaRPr kumimoji="1" lang="ja-JP" altLang="en-US" sz="1100" dirty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243684" y="6245770"/>
            <a:ext cx="3033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対象となる多読本</a:t>
            </a:r>
            <a:endParaRPr kumimoji="1" lang="ja-JP" altLang="en-US" sz="1800" dirty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095401" y="6754408"/>
            <a:ext cx="304800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中央図書館</a:t>
            </a:r>
            <a:r>
              <a:rPr kumimoji="1" lang="en-US" altLang="ja-JP" sz="1050" dirty="0" smtClean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3</a:t>
            </a:r>
            <a:r>
              <a:rPr kumimoji="1" lang="ja-JP" altLang="en-US" sz="1050" dirty="0" smtClean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階アクセスコーナーの</a:t>
            </a:r>
            <a:r>
              <a:rPr lang="ja-JP" altLang="en-US" sz="1050" dirty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英語</a:t>
            </a:r>
            <a:r>
              <a:rPr kumimoji="1" lang="ja-JP" altLang="en-US" sz="1050" dirty="0" smtClean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多読本</a:t>
            </a:r>
            <a:endParaRPr kumimoji="1" lang="en-US" altLang="ja-JP" sz="1050" dirty="0" smtClean="0">
              <a:solidFill>
                <a:srgbClr val="C000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横浜国立</a:t>
            </a:r>
            <a:r>
              <a:rPr lang="ja-JP" altLang="en-US" sz="1050" dirty="0" smtClean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大学所蔵の英語多読本電子ブック</a:t>
            </a:r>
            <a:endParaRPr lang="en-US" altLang="ja-JP" sz="1050" dirty="0">
              <a:solidFill>
                <a:srgbClr val="C000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 marL="680954" lvl="1" indent="-171450">
              <a:buFont typeface="Arial" panose="020B0604020202020204" pitchFamily="34" charset="0"/>
              <a:buChar char="•"/>
            </a:pPr>
            <a:r>
              <a:rPr lang="en-US" altLang="ja-JP" sz="1050" dirty="0">
                <a:solidFill>
                  <a:srgbClr val="C000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http://booklog.jp/users/ynu-booklog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328250" y="7651735"/>
            <a:ext cx="3033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アクセスコーナー案内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07975" y="8307838"/>
            <a:ext cx="30162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お問い合わせは・・・</a:t>
            </a:r>
            <a:endParaRPr lang="en-US" altLang="ja-JP" sz="1300" dirty="0" smtClean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r>
              <a:rPr lang="ja-JP" altLang="en-US" sz="1300" dirty="0" smtClean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横浜国立大学</a:t>
            </a:r>
            <a:r>
              <a:rPr lang="ja-JP" altLang="en-US" sz="1300" dirty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附</a:t>
            </a:r>
            <a:r>
              <a:rPr lang="ja-JP" altLang="en-US" sz="1300" dirty="0" smtClean="0">
                <a:solidFill>
                  <a:srgbClr val="FF6699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属図書館雑誌管理係</a:t>
            </a:r>
            <a:endParaRPr lang="ja-JP" altLang="en-US" sz="2800" dirty="0" smtClean="0">
              <a:solidFill>
                <a:srgbClr val="FF6699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62862" y="8844916"/>
            <a:ext cx="391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ＤＦＧ平成ゴシック体W9" pitchFamily="50" charset="-128"/>
                <a:ea typeface="ＤＦＧ平成ゴシック体W9" pitchFamily="50" charset="-128"/>
              </a:rPr>
              <a:t>Tel: 045-339-3208, 3209</a:t>
            </a:r>
          </a:p>
          <a:p>
            <a:r>
              <a:rPr lang="en-US" altLang="ja-JP" sz="1200" dirty="0" smtClean="0">
                <a:latin typeface="ＤＦＧ平成ゴシック体W9" pitchFamily="50" charset="-128"/>
                <a:ea typeface="ＤＦＧ平成ゴシック体W9" pitchFamily="50" charset="-128"/>
              </a:rPr>
              <a:t>E-mail: tosho-tadoku@ynu.ac.jp</a:t>
            </a:r>
            <a:endParaRPr kumimoji="1" lang="ja-JP" altLang="en-US" sz="1200" dirty="0"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68650" y="1045955"/>
            <a:ext cx="11163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3399FF"/>
                </a:solidFill>
                <a:effectLst/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YNU</a:t>
            </a:r>
            <a:endParaRPr lang="ja-JP" altLang="en-US" sz="4400" b="1" cap="none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3399FF"/>
              </a:solidFill>
              <a:effectLst/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69733" y="1740991"/>
            <a:ext cx="5455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7C80"/>
                </a:solidFill>
                <a:latin typeface="ARゴシック体S" panose="020B0A09000000000000" pitchFamily="49" charset="-128"/>
                <a:ea typeface="ARゴシック体S" panose="020B0A09000000000000" pitchFamily="49" charset="-128"/>
              </a:rPr>
              <a:t>英語多読マラソン</a:t>
            </a:r>
            <a:endParaRPr lang="ja-JP" altLang="en-US" sz="5400" b="1" cap="none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FF7C80"/>
              </a:solidFill>
              <a:effectLst/>
              <a:latin typeface="ARゴシック体S" panose="020B0A09000000000000" pitchFamily="49" charset="-128"/>
              <a:ea typeface="ARゴシック体S" panose="020B0A09000000000000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684" y="8030467"/>
            <a:ext cx="1697161" cy="207878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206" y="8375247"/>
            <a:ext cx="1510066" cy="113124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426532" y="8206153"/>
            <a:ext cx="508007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</a:t>
            </a:r>
            <a:r>
              <a:rPr kumimoji="1" lang="en-US" altLang="ja-JP" dirty="0" smtClean="0"/>
              <a:t>F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500870" y="4192210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YNU</a:t>
            </a:r>
            <a:r>
              <a:rPr lang="ja-JP" altLang="en-US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ロゴ入ボールペン</a:t>
            </a:r>
            <a:endParaRPr lang="en-US" altLang="ja-JP" sz="1100" dirty="0" smtClean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（いずれか</a:t>
            </a:r>
            <a:r>
              <a:rPr lang="en-US" altLang="ja-JP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1</a:t>
            </a:r>
            <a:r>
              <a:rPr lang="ja-JP" altLang="en-US" sz="1100" dirty="0" smtClean="0">
                <a:solidFill>
                  <a:srgbClr val="00B0F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本）</a:t>
            </a:r>
            <a:endParaRPr kumimoji="1" lang="ja-JP" altLang="en-US" sz="1100" dirty="0">
              <a:solidFill>
                <a:srgbClr val="00B0F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675" y="4611857"/>
            <a:ext cx="1472225" cy="110416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1" r="24323"/>
          <a:stretch/>
        </p:blipFill>
        <p:spPr>
          <a:xfrm>
            <a:off x="3655118" y="4346538"/>
            <a:ext cx="987787" cy="136948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5234" y="4517943"/>
            <a:ext cx="1371244" cy="1028433"/>
          </a:xfrm>
          <a:prstGeom prst="rect">
            <a:avLst/>
          </a:prstGeom>
        </p:spPr>
      </p:pic>
      <p:sp>
        <p:nvSpPr>
          <p:cNvPr id="60" name="テキスト ボックス 59"/>
          <p:cNvSpPr txBox="1"/>
          <p:nvPr/>
        </p:nvSpPr>
        <p:spPr>
          <a:xfrm>
            <a:off x="1869256" y="3273750"/>
            <a:ext cx="425629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00" b="1" dirty="0" smtClean="0">
                <a:solidFill>
                  <a:srgbClr val="FF0000"/>
                </a:solidFill>
                <a:latin typeface="ＤＦＧ平成ゴシック体W7" pitchFamily="50" charset="-128"/>
                <a:ea typeface="ＤＦＧ平成ゴシック体W7" pitchFamily="50" charset="-128"/>
              </a:rPr>
              <a:t>語数達成でもれなく豪華景品がもらえます♪</a:t>
            </a:r>
            <a:endParaRPr kumimoji="1" lang="ja-JP" altLang="en-US" sz="1700" b="1" dirty="0">
              <a:solidFill>
                <a:srgbClr val="FF0000"/>
              </a:solidFill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650" y="7176254"/>
            <a:ext cx="662208" cy="66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ARゴシック体S</vt:lpstr>
      <vt:lpstr>ＤＦＧ平成ゴシック体W7</vt:lpstr>
      <vt:lpstr>ＤＦＧ平成ゴシック体W9</vt:lpstr>
      <vt:lpstr>HG創英角ﾎﾟｯﾌﾟ体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2016-12-21T03:14:00Z</dcterms:created>
  <dcterms:modified xsi:type="dcterms:W3CDTF">2017-04-06T09:48:33Z</dcterms:modified>
</cp:coreProperties>
</file>